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70" r:id="rId3"/>
    <p:sldId id="278" r:id="rId4"/>
    <p:sldId id="279" r:id="rId5"/>
    <p:sldId id="284" r:id="rId6"/>
    <p:sldId id="285" r:id="rId7"/>
    <p:sldId id="281" r:id="rId8"/>
    <p:sldId id="283" r:id="rId9"/>
    <p:sldId id="289" r:id="rId10"/>
    <p:sldId id="259" r:id="rId11"/>
    <p:sldId id="269" r:id="rId12"/>
    <p:sldId id="276" r:id="rId13"/>
    <p:sldId id="260" r:id="rId14"/>
    <p:sldId id="261" r:id="rId15"/>
    <p:sldId id="277" r:id="rId16"/>
    <p:sldId id="287" r:id="rId17"/>
    <p:sldId id="271" r:id="rId18"/>
    <p:sldId id="274" r:id="rId19"/>
    <p:sldId id="288" r:id="rId20"/>
    <p:sldId id="290" r:id="rId21"/>
    <p:sldId id="272" r:id="rId2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A6A"/>
    <a:srgbClr val="FCFEE4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33" autoAdjust="0"/>
    <p:restoredTop sz="94607" autoAdjust="0"/>
  </p:normalViewPr>
  <p:slideViewPr>
    <p:cSldViewPr>
      <p:cViewPr varScale="1">
        <p:scale>
          <a:sx n="81" d="100"/>
          <a:sy n="81" d="100"/>
        </p:scale>
        <p:origin x="-10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5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917AFB-AF36-4651-AA83-9431A7033AF7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56408-74B3-4E69-93F5-3DD0D825DF4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8422B-0557-4145-A57E-A9F5F29FE37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3F3921-BC73-4C81-9AF7-16F27F9E2DF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51FD-612F-43C2-80E3-2B9483151D7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7A1D8-ED96-4E6F-A414-75E3C78896D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4A598-5A5A-400E-851A-B207AE5C22C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0CFF-FDEC-4CD7-ABB4-3280BA99D78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7DF32-C573-4FD8-B9D4-5035F23DFC7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12AC0-1FF7-4206-9E31-6FD789FEE2F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1FE37-5636-4B4F-9ADB-8E6DFA99FEF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40C1A-1451-4B45-8E10-E0D3E1BA128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410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26867F4-8279-4CEE-B363-E4C3BCEBBA62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hyperlink" Target="http://www.apicoltori.so.it/foto/images/1821.html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hyperlink" Target="http://www.apicoltori.so.it/foto/images/1824.html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ttitalia.it/trentino-alto-adige/23-siror/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://www.tuttitalia.it/trentino-alto-adige/98-fiera-di-primier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www.tuttitalia.it/trentino-alto-adige/65-primiero-san-martino-di-castrozza/" TargetMode="External"/><Relationship Id="rId4" Type="http://schemas.openxmlformats.org/officeDocument/2006/relationships/hyperlink" Target="http://www.tuttitalia.it/trentino-alto-adige/31-tonadic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04813"/>
            <a:ext cx="8229600" cy="1944687"/>
          </a:xfrm>
        </p:spPr>
        <p:txBody>
          <a:bodyPr/>
          <a:lstStyle/>
          <a:p>
            <a:r>
              <a:rPr lang="it-IT" sz="3200" dirty="0"/>
              <a:t> </a:t>
            </a:r>
            <a:endParaRPr lang="it-IT" sz="2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0"/>
            <a:ext cx="9144000" cy="6021388"/>
          </a:xfrm>
        </p:spPr>
        <p:txBody>
          <a:bodyPr/>
          <a:lstStyle/>
          <a:p>
            <a:r>
              <a:rPr lang="it-IT" sz="6000" dirty="0" smtClean="0"/>
              <a:t>La montagne à venir</a:t>
            </a:r>
          </a:p>
          <a:p>
            <a:r>
              <a:rPr lang="it-IT" sz="3600" dirty="0" smtClean="0"/>
              <a:t>Idee per lo sviluppo locale della montagna</a:t>
            </a:r>
          </a:p>
          <a:p>
            <a:endParaRPr lang="it-IT" sz="3600" dirty="0" smtClean="0"/>
          </a:p>
          <a:p>
            <a:r>
              <a:rPr lang="it-IT" sz="2800" dirty="0" err="1" smtClean="0"/>
              <a:t>Emarèse</a:t>
            </a:r>
            <a:r>
              <a:rPr lang="it-IT" sz="2800" dirty="0" smtClean="0"/>
              <a:t>, </a:t>
            </a:r>
            <a:r>
              <a:rPr lang="it-IT" sz="2800" dirty="0" err="1" smtClean="0"/>
              <a:t>Centre</a:t>
            </a:r>
            <a:r>
              <a:rPr lang="it-IT" sz="2800" dirty="0" smtClean="0"/>
              <a:t> d’</a:t>
            </a:r>
            <a:r>
              <a:rPr lang="it-IT" sz="2800" dirty="0" err="1" smtClean="0"/>
              <a:t>études</a:t>
            </a:r>
            <a:r>
              <a:rPr lang="it-IT" sz="2800" dirty="0" smtClean="0"/>
              <a:t> </a:t>
            </a:r>
            <a:r>
              <a:rPr lang="it-IT" sz="2800" dirty="0" err="1" smtClean="0"/>
              <a:t>Abbé</a:t>
            </a:r>
            <a:r>
              <a:rPr lang="it-IT" sz="2800" dirty="0" smtClean="0"/>
              <a:t> </a:t>
            </a:r>
            <a:r>
              <a:rPr lang="it-IT" sz="2800" dirty="0" err="1" smtClean="0"/>
              <a:t>Trèves</a:t>
            </a:r>
            <a:r>
              <a:rPr lang="it-IT" sz="2800" dirty="0" smtClean="0"/>
              <a:t>, 2 aprile 2016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6000" dirty="0" smtClean="0">
                <a:solidFill>
                  <a:srgbClr val="FFFF00"/>
                </a:solidFill>
              </a:rPr>
              <a:t>Un futuro possibile</a:t>
            </a:r>
          </a:p>
          <a:p>
            <a:r>
              <a:rPr lang="it-IT" dirty="0" smtClean="0"/>
              <a:t>Giuseppe  Dematteis</a:t>
            </a:r>
            <a:r>
              <a:rPr lang="it-IT" sz="2800" dirty="0" smtClean="0"/>
              <a:t> </a:t>
            </a:r>
          </a:p>
          <a:p>
            <a:r>
              <a:rPr lang="it-IT" sz="2400" dirty="0" smtClean="0"/>
              <a:t>Associazione Dislivelli. Ricerca e comunicazione sulla montagna</a:t>
            </a:r>
          </a:p>
          <a:p>
            <a:endParaRPr lang="it-IT" sz="2800" dirty="0" smtClean="0"/>
          </a:p>
          <a:p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it-IT" sz="1800" dirty="0" err="1" smtClean="0"/>
              <a:t>Gestalp</a:t>
            </a:r>
            <a:r>
              <a:rPr lang="it-IT" sz="1800" dirty="0" smtClean="0"/>
              <a:t> (</a:t>
            </a:r>
            <a:r>
              <a:rPr lang="it-IT" sz="1800" dirty="0" err="1" smtClean="0"/>
              <a:t>Sampeyre</a:t>
            </a:r>
            <a:r>
              <a:rPr lang="it-IT" sz="1800" dirty="0" smtClean="0"/>
              <a:t>  e altri comuni della valle </a:t>
            </a:r>
            <a:r>
              <a:rPr lang="it-IT" sz="1800" dirty="0" err="1" smtClean="0"/>
              <a:t>Varaita</a:t>
            </a:r>
            <a:r>
              <a:rPr lang="it-IT" sz="1800" dirty="0" smtClean="0"/>
              <a:t> – CN)</a:t>
            </a:r>
            <a:br>
              <a:rPr lang="it-IT" sz="1800" dirty="0" smtClean="0"/>
            </a:br>
            <a:r>
              <a:rPr lang="it-IT" sz="1800" dirty="0" smtClean="0"/>
              <a:t>Acqua + boschi + carni tipiche locali = 11 occupati (2013-2015). </a:t>
            </a:r>
            <a:br>
              <a:rPr lang="it-IT" sz="1800" dirty="0" smtClean="0"/>
            </a:br>
            <a:r>
              <a:rPr lang="it-IT" sz="1800" dirty="0" smtClean="0"/>
              <a:t>Previsti a regime(2018): 22 occupati</a:t>
            </a:r>
            <a:endParaRPr lang="it-IT" sz="18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785794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785794"/>
            <a:ext cx="33575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429000"/>
            <a:ext cx="3500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429000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5357826"/>
            <a:ext cx="307183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785794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643182"/>
            <a:ext cx="278608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3429000"/>
            <a:ext cx="22859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5000636"/>
            <a:ext cx="2285984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215370" cy="57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71508"/>
          </a:xfrm>
        </p:spPr>
        <p:txBody>
          <a:bodyPr/>
          <a:lstStyle/>
          <a:p>
            <a:r>
              <a:rPr lang="it-IT" dirty="0" smtClean="0"/>
              <a:t>Cura e ripristino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142984"/>
            <a:ext cx="8286808" cy="571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/>
          <a:lstStyle/>
          <a:p>
            <a:r>
              <a:rPr lang="it-IT" sz="2000" dirty="0" err="1" smtClean="0"/>
              <a:t>Teglio</a:t>
            </a:r>
            <a:r>
              <a:rPr lang="it-IT" sz="2000" dirty="0" smtClean="0"/>
              <a:t> (Sondrio)  Il ritorno del grano saraceno </a:t>
            </a:r>
            <a:endParaRPr lang="it-IT" sz="2000" dirty="0"/>
          </a:p>
        </p:txBody>
      </p:sp>
      <p:pic>
        <p:nvPicPr>
          <p:cNvPr id="4" name="Segnaposto contenuto 3" descr="Grano saraceno autoctono Valtellinese (furmentun)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4214818"/>
            <a:ext cx="22860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http://www.apicoltori.so.it/files/foto/19a26aa2a6712a03e3c26a3f328c743e_thumb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714356"/>
            <a:ext cx="157163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http://www.apicoltori.so.it/files/foto/6942c2afa47988f889cad251731ae1d1_thumb.jpg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785794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apicoltori.so.it/files/foto/149f0b8b09cf4a07b2a1e1acd3f45da6_thum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500306"/>
            <a:ext cx="1643074" cy="1643074"/>
          </a:xfrm>
          <a:prstGeom prst="rect">
            <a:avLst/>
          </a:prstGeom>
          <a:noFill/>
        </p:spPr>
      </p:pic>
      <p:pic>
        <p:nvPicPr>
          <p:cNvPr id="2052" name="Picture 4" descr="http://www.apicoltori.so.it/files/foto/38d381d90195e0917db6f88311060f23_thum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2500306"/>
            <a:ext cx="1643042" cy="1643074"/>
          </a:xfrm>
          <a:prstGeom prst="rect">
            <a:avLst/>
          </a:prstGeom>
          <a:noFill/>
        </p:spPr>
      </p:pic>
      <p:pic>
        <p:nvPicPr>
          <p:cNvPr id="2054" name="Picture 6" descr="http://www.apicoltori.so.it/files/foto/903565cb2ba8df2c1230603781b093b0_thum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36" y="2500306"/>
            <a:ext cx="1785950" cy="1643074"/>
          </a:xfrm>
          <a:prstGeom prst="rect">
            <a:avLst/>
          </a:prstGeom>
          <a:noFill/>
        </p:spPr>
      </p:pic>
      <p:pic>
        <p:nvPicPr>
          <p:cNvPr id="2056" name="Picture 8" descr="http://www.apicoltori.so.it/files/foto/93d62df835266c2e0021e46b96bfe629_thumb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36" y="714356"/>
            <a:ext cx="1643074" cy="1714512"/>
          </a:xfrm>
          <a:prstGeom prst="rect">
            <a:avLst/>
          </a:prstGeom>
          <a:noFill/>
        </p:spPr>
      </p:pic>
      <p:pic>
        <p:nvPicPr>
          <p:cNvPr id="2058" name="Picture 10" descr="http://www.apicoltori.so.it/files/foto/2e9b10553bd046f4e1f3abba2e3fe155_thumb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2500306"/>
            <a:ext cx="1857388" cy="1643074"/>
          </a:xfrm>
          <a:prstGeom prst="rect">
            <a:avLst/>
          </a:prstGeom>
          <a:noFill/>
        </p:spPr>
      </p:pic>
      <p:pic>
        <p:nvPicPr>
          <p:cNvPr id="2060" name="Picture 12" descr="http://www.apicoltori.so.it/files/foto/0c3ddb551c6fb185dd0e934efabfd37f_thumb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714356"/>
            <a:ext cx="1785950" cy="1714512"/>
          </a:xfrm>
          <a:prstGeom prst="rect">
            <a:avLst/>
          </a:prstGeom>
          <a:noFill/>
        </p:spPr>
      </p:pic>
      <p:pic>
        <p:nvPicPr>
          <p:cNvPr id="2064" name="Picture 16" descr="http://www.ruralpini.it/images/Menaglio/IMG_7866%20(640x504)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214818"/>
            <a:ext cx="4071966" cy="3071834"/>
          </a:xfrm>
          <a:prstGeom prst="rect">
            <a:avLst/>
          </a:prstGeom>
          <a:noFill/>
        </p:spPr>
      </p:pic>
      <p:pic>
        <p:nvPicPr>
          <p:cNvPr id="2068" name="Picture 20" descr="Risultati immagini per pizzoccheri immagin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72132" y="4214818"/>
            <a:ext cx="357186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 descr="http://www.fugadalbenessere.it/home/wp-content/uploads/2015/03/download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5010150"/>
            <a:ext cx="2609851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Risultati immagini per erbe officinali coltura montag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636"/>
            <a:ext cx="3138489" cy="1857364"/>
          </a:xfrm>
          <a:prstGeom prst="rect">
            <a:avLst/>
          </a:prstGeom>
          <a:noFill/>
        </p:spPr>
      </p:pic>
      <p:pic>
        <p:nvPicPr>
          <p:cNvPr id="18436" name="Picture 4" descr="Risultati immagini per patate di montagna immagi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85728"/>
            <a:ext cx="3000396" cy="2214578"/>
          </a:xfrm>
          <a:prstGeom prst="rect">
            <a:avLst/>
          </a:prstGeom>
          <a:noFill/>
        </p:spPr>
      </p:pic>
      <p:pic>
        <p:nvPicPr>
          <p:cNvPr id="18438" name="Picture 6" descr="Risultati immagini per patate di montagna immagin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571744"/>
            <a:ext cx="2905127" cy="2357454"/>
          </a:xfrm>
          <a:prstGeom prst="rect">
            <a:avLst/>
          </a:prstGeom>
          <a:noFill/>
        </p:spPr>
      </p:pic>
      <p:pic>
        <p:nvPicPr>
          <p:cNvPr id="18440" name="Picture 8" descr="Frutti di bos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643182"/>
            <a:ext cx="3143272" cy="2286016"/>
          </a:xfrm>
          <a:prstGeom prst="rect">
            <a:avLst/>
          </a:prstGeom>
          <a:noFill/>
        </p:spPr>
      </p:pic>
      <p:pic>
        <p:nvPicPr>
          <p:cNvPr id="18444" name="Picture 12" descr="imag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5000636"/>
            <a:ext cx="2928958" cy="1857364"/>
          </a:xfrm>
          <a:prstGeom prst="rect">
            <a:avLst/>
          </a:prstGeom>
          <a:noFill/>
        </p:spPr>
      </p:pic>
      <p:pic>
        <p:nvPicPr>
          <p:cNvPr id="18448" name="Picture 16" descr="Risultati immagini per castagni montagn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2643182"/>
            <a:ext cx="2571768" cy="2286016"/>
          </a:xfrm>
          <a:prstGeom prst="rect">
            <a:avLst/>
          </a:prstGeom>
          <a:noFill/>
        </p:spPr>
      </p:pic>
      <p:pic>
        <p:nvPicPr>
          <p:cNvPr id="18450" name="Picture 18" descr="http://honestcooking.it/wp-content/uploads/2012/11/Blanc-de-Morgex-495x74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65" y="285728"/>
            <a:ext cx="2786082" cy="2214578"/>
          </a:xfrm>
          <a:prstGeom prst="rect">
            <a:avLst/>
          </a:prstGeom>
          <a:noFill/>
        </p:spPr>
      </p:pic>
      <p:pic>
        <p:nvPicPr>
          <p:cNvPr id="18452" name="Picture 20" descr="https://encrypted-tbn2.gstatic.com/images?q=tbn:ANd9GcSF9DU5g9iCS5yAmoKjePIGRizmDgj3pRaZ1kik3lscDjNv8u6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285728"/>
            <a:ext cx="2619375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-142864"/>
            <a:ext cx="8229600" cy="28572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6096000"/>
          </a:xfrm>
        </p:spPr>
        <p:txBody>
          <a:bodyPr/>
          <a:lstStyle/>
          <a:p>
            <a:endParaRPr lang="it-IT" sz="2400" dirty="0" smtClean="0"/>
          </a:p>
          <a:p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r>
              <a:rPr lang="it-IT" sz="2400" dirty="0" smtClean="0"/>
              <a:t>                </a:t>
            </a:r>
            <a:r>
              <a:rPr lang="it-IT" sz="2400" dirty="0" err="1" smtClean="0"/>
              <a:t>Ostana</a:t>
            </a:r>
            <a:r>
              <a:rPr lang="it-IT" sz="2400" dirty="0" smtClean="0"/>
              <a:t> (Valle Po, prov. di Cuneo) m. 1250 </a:t>
            </a:r>
          </a:p>
          <a:p>
            <a:pPr>
              <a:buNone/>
            </a:pPr>
            <a:r>
              <a:rPr lang="it-IT" sz="2400" dirty="0" smtClean="0"/>
              <a:t>   abitanti : 1187 nel 1920, 402 nel 1960, 74 nel 2010, oggi 85</a:t>
            </a:r>
          </a:p>
          <a:p>
            <a:endParaRPr lang="it-IT" sz="2400" dirty="0" smtClean="0"/>
          </a:p>
          <a:p>
            <a:pPr>
              <a:buNone/>
            </a:pPr>
            <a:r>
              <a:rPr lang="it-IT" sz="2000" dirty="0" smtClean="0"/>
              <a:t>    “ La scommessa si vince solo se la comunità è protagonista. E così è stato qui. Non potrebbe essere diversamente. È la comunità che vince la scommessa e guarda al futuro. La comunità affascina, conquista. Anche per questo nuove persone vorrebbero venire ad abitare qui. Alcuni hanno trovato un lavoro e comprato casa. Altri hanno recuperato i loro ruderi e reso il paese più bello”  (Giacomo Lombardo, sindaco della rinascita)</a:t>
            </a:r>
            <a:endParaRPr lang="it-IT" sz="2000" dirty="0"/>
          </a:p>
        </p:txBody>
      </p:sp>
      <p:pic>
        <p:nvPicPr>
          <p:cNvPr id="4" name="Immagine 3" descr="http://www.comune.ostana.cn.it/applications/webwork/site_ostana/local/document/000504.CARTOLINA%20OSTNA%20ANNI%20'60%20-%203_thum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7"/>
            <a:ext cx="3071802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http://www.domenino.com/cgi-bin/allegati/small_201411261111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28"/>
            <a:ext cx="307183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http://www.targatocn.it/typo3temp/pics/O_7bb992235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14290"/>
            <a:ext cx="25717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it-IT" sz="3600" dirty="0" smtClean="0"/>
              <a:t>Due diverse strategie di sviluppo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095892"/>
          </a:xfrm>
        </p:spPr>
        <p:txBody>
          <a:bodyPr/>
          <a:lstStyle/>
          <a:p>
            <a:r>
              <a:rPr lang="it-IT" sz="2400" dirty="0" smtClean="0"/>
              <a:t>Dove i motori ci sono già (aree urbane): </a:t>
            </a:r>
            <a:r>
              <a:rPr lang="it-IT" sz="2400" dirty="0" smtClean="0">
                <a:solidFill>
                  <a:srgbClr val="FFFF00"/>
                </a:solidFill>
              </a:rPr>
              <a:t>rafforzare l’esistente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Dove i motori vanno ripristinati (montagna rurale):</a:t>
            </a:r>
          </a:p>
          <a:p>
            <a:pPr>
              <a:buNone/>
            </a:pPr>
            <a:r>
              <a:rPr lang="it-IT" sz="2400" dirty="0" smtClean="0"/>
              <a:t>    </a:t>
            </a:r>
            <a:r>
              <a:rPr lang="it-IT" sz="2400" dirty="0" smtClean="0">
                <a:solidFill>
                  <a:srgbClr val="FFFF00"/>
                </a:solidFill>
              </a:rPr>
              <a:t>strategie abilitanti</a:t>
            </a:r>
            <a:r>
              <a:rPr lang="it-IT" sz="2400" dirty="0" smtClean="0"/>
              <a:t>: non sfruttare subito i territori, ma renderli:</a:t>
            </a:r>
          </a:p>
          <a:p>
            <a:r>
              <a:rPr lang="it-IT" sz="2400" dirty="0" smtClean="0"/>
              <a:t>-  </a:t>
            </a:r>
            <a:r>
              <a:rPr lang="it-IT" sz="2400" dirty="0" smtClean="0">
                <a:solidFill>
                  <a:srgbClr val="FF0000"/>
                </a:solidFill>
              </a:rPr>
              <a:t>abitabili e vivibili</a:t>
            </a:r>
            <a:r>
              <a:rPr lang="it-IT" sz="2400" dirty="0" smtClean="0"/>
              <a:t>: servizi e qualità della vita</a:t>
            </a:r>
          </a:p>
          <a:p>
            <a:r>
              <a:rPr lang="it-IT" sz="2400" dirty="0" smtClean="0"/>
              <a:t>-  </a:t>
            </a:r>
            <a:r>
              <a:rPr lang="it-IT" sz="2400" dirty="0" smtClean="0">
                <a:solidFill>
                  <a:srgbClr val="FF0000"/>
                </a:solidFill>
              </a:rPr>
              <a:t>accessibili</a:t>
            </a:r>
            <a:r>
              <a:rPr lang="it-IT" sz="2400" dirty="0" smtClean="0"/>
              <a:t>: infrastrutture della mobilità e del digitale</a:t>
            </a:r>
          </a:p>
          <a:p>
            <a:r>
              <a:rPr lang="it-IT" sz="2400" dirty="0" smtClean="0"/>
              <a:t>-  </a:t>
            </a:r>
            <a:r>
              <a:rPr lang="it-IT" sz="2400" dirty="0" smtClean="0">
                <a:solidFill>
                  <a:srgbClr val="FF0000"/>
                </a:solidFill>
              </a:rPr>
              <a:t>attrattivi</a:t>
            </a:r>
            <a:r>
              <a:rPr lang="it-IT" sz="2400" dirty="0" smtClean="0"/>
              <a:t>: qualità dell’ambiente, lavoro e utilizzo delle risorse </a:t>
            </a:r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r>
              <a:rPr lang="it-IT" sz="2400" dirty="0" smtClean="0"/>
              <a:t>       Nel secolo scorso la ricchezza nazionale è cresciuta </a:t>
            </a:r>
          </a:p>
          <a:p>
            <a:pPr>
              <a:buNone/>
            </a:pPr>
            <a:r>
              <a:rPr lang="it-IT" sz="2400" dirty="0" smtClean="0"/>
              <a:t>                           a scapito della montagna</a:t>
            </a:r>
          </a:p>
          <a:p>
            <a:pPr>
              <a:buNone/>
            </a:pPr>
            <a:r>
              <a:rPr lang="it-IT" sz="2400" dirty="0" smtClean="0"/>
              <a:t>            </a:t>
            </a:r>
            <a:r>
              <a:rPr lang="it-IT" dirty="0" smtClean="0"/>
              <a:t>Ora questa tendenza si può invertire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45719"/>
            <a:ext cx="9144000" cy="1474455"/>
          </a:xfrm>
        </p:spPr>
        <p:txBody>
          <a:bodyPr/>
          <a:lstStyle/>
          <a:p>
            <a:r>
              <a:rPr lang="it-IT" sz="3600" dirty="0" smtClean="0"/>
              <a:t>Il circuito virtuoso della montagna vivibile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643050"/>
            <a:ext cx="9001156" cy="3929090"/>
          </a:xfrm>
        </p:spPr>
        <p:txBody>
          <a:bodyPr/>
          <a:lstStyle/>
          <a:p>
            <a:endParaRPr lang="it-IT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9400" y="1503363"/>
          <a:ext cx="8291513" cy="3813175"/>
        </p:xfrm>
        <a:graphic>
          <a:graphicData uri="http://schemas.openxmlformats.org/presentationml/2006/ole">
            <p:oleObj spid="_x0000_s1026" name="Documento" r:id="rId3" imgW="6153285" imgH="282745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Alla base di tutto: </a:t>
            </a:r>
            <a:br>
              <a:rPr lang="it-IT" sz="3200" dirty="0" smtClean="0"/>
            </a:br>
            <a:r>
              <a:rPr lang="it-IT" sz="3200" dirty="0" smtClean="0"/>
              <a:t>l’uso sostenibile della terra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000100" y="2357430"/>
          <a:ext cx="7190666" cy="3382966"/>
        </p:xfrm>
        <a:graphic>
          <a:graphicData uri="http://schemas.openxmlformats.org/presentationml/2006/ole">
            <p:oleObj spid="_x0000_s3075" name="Documento" r:id="rId3" imgW="6137425" imgH="288620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9001156" cy="1143000"/>
          </a:xfrm>
        </p:spPr>
        <p:txBody>
          <a:bodyPr/>
          <a:lstStyle/>
          <a:p>
            <a:r>
              <a:rPr lang="it-IT" sz="3600" dirty="0" smtClean="0"/>
              <a:t>Il paesaggio è ciò che mangiamo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495800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034" y="2786058"/>
          <a:ext cx="8501122" cy="1771655"/>
        </p:xfrm>
        <a:graphic>
          <a:graphicData uri="http://schemas.openxmlformats.org/presentationml/2006/ole">
            <p:oleObj spid="_x0000_s32770" name="Documento" r:id="rId3" imgW="6127693" imgH="112846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714380"/>
          </a:xfrm>
        </p:spPr>
        <p:txBody>
          <a:bodyPr/>
          <a:lstStyle/>
          <a:p>
            <a:r>
              <a:rPr lang="it-IT" sz="3200" dirty="0" smtClean="0"/>
              <a:t>Cresce nel mondo l’ attenzione per la montagna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000792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Mountain Partnership (</a:t>
            </a:r>
            <a:r>
              <a:rPr lang="en-US" sz="1800" b="1" dirty="0" err="1" smtClean="0"/>
              <a:t>alleanza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governi</a:t>
            </a:r>
            <a:r>
              <a:rPr lang="en-US" sz="1800" b="1" dirty="0" smtClean="0"/>
              <a:t> e </a:t>
            </a:r>
            <a:r>
              <a:rPr lang="en-US" sz="1800" b="1" dirty="0" err="1" smtClean="0"/>
              <a:t>organizzazioni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internazionali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nata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nel</a:t>
            </a:r>
            <a:r>
              <a:rPr lang="en-US" sz="1800" b="1" dirty="0" smtClean="0"/>
              <a:t> 2002) :</a:t>
            </a:r>
          </a:p>
          <a:p>
            <a:r>
              <a:rPr lang="en-US" sz="1800" b="1" dirty="0" smtClean="0"/>
              <a:t>Ha </a:t>
            </a:r>
            <a:r>
              <a:rPr lang="en-US" sz="1800" b="1" dirty="0" err="1" smtClean="0"/>
              <a:t>ottenuto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che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l’ONU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istituisse</a:t>
            </a:r>
            <a:r>
              <a:rPr lang="en-US" sz="1800" b="1" dirty="0" smtClean="0"/>
              <a:t> l ’ </a:t>
            </a:r>
            <a:r>
              <a:rPr lang="en-US" sz="1800" b="1" dirty="0" smtClean="0">
                <a:solidFill>
                  <a:srgbClr val="FFFF00"/>
                </a:solidFill>
              </a:rPr>
              <a:t>international Mountain Day</a:t>
            </a:r>
          </a:p>
          <a:p>
            <a:r>
              <a:rPr lang="en-US" sz="1800" b="1" dirty="0" smtClean="0"/>
              <a:t>Ha </a:t>
            </a:r>
            <a:r>
              <a:rPr lang="en-US" sz="1800" b="1" dirty="0" err="1" smtClean="0"/>
              <a:t>presentato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alla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Conferenza</a:t>
            </a:r>
            <a:r>
              <a:rPr lang="en-US" sz="1800" b="1" dirty="0" smtClean="0"/>
              <a:t> di </a:t>
            </a:r>
            <a:r>
              <a:rPr lang="en-US" sz="1800" b="1" dirty="0" err="1" smtClean="0"/>
              <a:t>Parigi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sul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cambiamento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climatico</a:t>
            </a:r>
            <a:r>
              <a:rPr lang="en-US" sz="1800" b="1" dirty="0" smtClean="0"/>
              <a:t> (Cop 21, 2015) la </a:t>
            </a:r>
            <a:r>
              <a:rPr lang="en-US" sz="1800" b="1" i="1" dirty="0" smtClean="0"/>
              <a:t>International Petition on Mountain Ecosystems and Peoples</a:t>
            </a:r>
            <a:r>
              <a:rPr lang="en-US" sz="1800" b="1" dirty="0" smtClean="0"/>
              <a:t> : </a:t>
            </a:r>
            <a:r>
              <a:rPr lang="en-US" sz="1800" dirty="0" smtClean="0">
                <a:solidFill>
                  <a:srgbClr val="FFFF00"/>
                </a:solidFill>
              </a:rPr>
              <a:t>“…to give adequate attention to the impact of climate change on mountain regions and human communities”</a:t>
            </a:r>
          </a:p>
          <a:p>
            <a:pPr>
              <a:buNone/>
            </a:pPr>
            <a:r>
              <a:rPr lang="en-US" sz="2000" b="1" dirty="0" smtClean="0"/>
              <a:t>In </a:t>
            </a:r>
            <a:r>
              <a:rPr lang="en-US" sz="2000" b="1" dirty="0" err="1" smtClean="0"/>
              <a:t>Europa</a:t>
            </a:r>
            <a:r>
              <a:rPr lang="en-US" sz="2000" dirty="0" smtClean="0"/>
              <a:t>: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Programma</a:t>
            </a:r>
            <a:r>
              <a:rPr lang="en-US" sz="1800" dirty="0" smtClean="0"/>
              <a:t> di </a:t>
            </a:r>
            <a:r>
              <a:rPr lang="en-US" sz="1800" dirty="0" err="1" smtClean="0"/>
              <a:t>cooperazione</a:t>
            </a:r>
            <a:r>
              <a:rPr lang="en-US" sz="1800" dirty="0" smtClean="0"/>
              <a:t> </a:t>
            </a:r>
            <a:r>
              <a:rPr lang="en-US" sz="1800" dirty="0" err="1" smtClean="0"/>
              <a:t>transnazionale</a:t>
            </a:r>
            <a:r>
              <a:rPr lang="en-US" sz="1800" dirty="0" smtClean="0"/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Spazio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Alpino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EUSALP</a:t>
            </a:r>
            <a:r>
              <a:rPr lang="en-US" sz="1800" dirty="0" smtClean="0"/>
              <a:t>: </a:t>
            </a:r>
            <a:r>
              <a:rPr lang="en-US" sz="1800" dirty="0" err="1" smtClean="0"/>
              <a:t>strategia</a:t>
            </a:r>
            <a:r>
              <a:rPr lang="en-US" sz="1800" dirty="0" smtClean="0"/>
              <a:t> </a:t>
            </a:r>
            <a:r>
              <a:rPr lang="en-US" sz="1800" dirty="0" err="1" smtClean="0"/>
              <a:t>macroregionale</a:t>
            </a:r>
            <a:r>
              <a:rPr lang="en-US" sz="1800" dirty="0" smtClean="0"/>
              <a:t> </a:t>
            </a:r>
            <a:r>
              <a:rPr lang="en-US" sz="1800" dirty="0" err="1" smtClean="0"/>
              <a:t>alpina</a:t>
            </a:r>
            <a:endParaRPr lang="en-US" sz="1800" dirty="0" smtClean="0"/>
          </a:p>
          <a:p>
            <a:pPr>
              <a:buNone/>
            </a:pPr>
            <a:r>
              <a:rPr lang="en-US" sz="2000" b="1" dirty="0" smtClean="0"/>
              <a:t>In Italia</a:t>
            </a:r>
            <a:r>
              <a:rPr lang="en-US" sz="1800" dirty="0" smtClean="0"/>
              <a:t>: </a:t>
            </a:r>
            <a:r>
              <a:rPr lang="en-US" sz="1800" dirty="0" err="1" smtClean="0"/>
              <a:t>organizzazioni</a:t>
            </a:r>
            <a:r>
              <a:rPr lang="en-US" sz="1800" dirty="0" smtClean="0"/>
              <a:t> </a:t>
            </a:r>
            <a:r>
              <a:rPr lang="en-US" sz="1800" dirty="0" err="1" smtClean="0"/>
              <a:t>nate</a:t>
            </a:r>
            <a:r>
              <a:rPr lang="en-US" sz="1800" dirty="0" smtClean="0"/>
              <a:t> </a:t>
            </a:r>
            <a:r>
              <a:rPr lang="en-US" sz="1800" dirty="0" err="1" smtClean="0"/>
              <a:t>negli</a:t>
            </a:r>
            <a:r>
              <a:rPr lang="en-US" sz="1800" dirty="0" smtClean="0"/>
              <a:t> </a:t>
            </a:r>
            <a:r>
              <a:rPr lang="en-US" sz="1800" dirty="0" err="1" smtClean="0"/>
              <a:t>ultimi</a:t>
            </a:r>
            <a:r>
              <a:rPr lang="en-US" sz="1800" dirty="0" smtClean="0"/>
              <a:t> </a:t>
            </a:r>
            <a:r>
              <a:rPr lang="en-US" sz="1800" dirty="0" err="1" smtClean="0"/>
              <a:t>anni</a:t>
            </a:r>
            <a:r>
              <a:rPr lang="en-US" sz="1800" dirty="0" smtClean="0"/>
              <a:t>:</a:t>
            </a:r>
          </a:p>
          <a:p>
            <a:r>
              <a:rPr lang="en-US" sz="1800" dirty="0" err="1" smtClean="0"/>
              <a:t>Rete</a:t>
            </a:r>
            <a:r>
              <a:rPr lang="en-US" sz="1800" dirty="0" smtClean="0"/>
              <a:t> </a:t>
            </a:r>
            <a:r>
              <a:rPr lang="en-US" sz="1800" dirty="0" err="1" smtClean="0"/>
              <a:t>Montagna</a:t>
            </a:r>
            <a:r>
              <a:rPr lang="en-US" sz="1800" dirty="0" smtClean="0"/>
              <a:t> (2010)</a:t>
            </a:r>
          </a:p>
          <a:p>
            <a:r>
              <a:rPr lang="en-US" sz="1800" dirty="0" err="1" smtClean="0"/>
              <a:t>Fondazione</a:t>
            </a:r>
            <a:r>
              <a:rPr lang="en-US" sz="1800" dirty="0" smtClean="0"/>
              <a:t> </a:t>
            </a:r>
            <a:r>
              <a:rPr lang="en-US" sz="1800" dirty="0" err="1" smtClean="0"/>
              <a:t>Montagne</a:t>
            </a:r>
            <a:r>
              <a:rPr lang="en-US" sz="1800" dirty="0" smtClean="0"/>
              <a:t> Italia (2014)</a:t>
            </a:r>
          </a:p>
          <a:p>
            <a:r>
              <a:rPr lang="en-US" sz="1800" dirty="0" err="1" smtClean="0"/>
              <a:t>Alleanza</a:t>
            </a:r>
            <a:r>
              <a:rPr lang="en-US" sz="1800" dirty="0" smtClean="0"/>
              <a:t> per la </a:t>
            </a:r>
            <a:r>
              <a:rPr lang="en-US" sz="1800" dirty="0" err="1" smtClean="0"/>
              <a:t>montagna</a:t>
            </a:r>
            <a:r>
              <a:rPr lang="en-US" sz="1800" dirty="0" smtClean="0"/>
              <a:t> (2015)</a:t>
            </a:r>
          </a:p>
          <a:p>
            <a:pPr>
              <a:buNone/>
            </a:pPr>
            <a:r>
              <a:rPr lang="en-US" sz="1800" dirty="0" smtClean="0"/>
              <a:t>La </a:t>
            </a:r>
            <a:r>
              <a:rPr lang="en-US" sz="1800" dirty="0" err="1" smtClean="0"/>
              <a:t>strategia</a:t>
            </a:r>
            <a:r>
              <a:rPr lang="en-US" sz="1800" dirty="0" smtClean="0"/>
              <a:t> </a:t>
            </a:r>
            <a:r>
              <a:rPr lang="en-US" sz="1800" dirty="0" err="1" smtClean="0"/>
              <a:t>governativa</a:t>
            </a:r>
            <a:r>
              <a:rPr lang="en-US" sz="1800" dirty="0" smtClean="0"/>
              <a:t> </a:t>
            </a:r>
            <a:r>
              <a:rPr lang="en-US" sz="1800" dirty="0" err="1" smtClean="0"/>
              <a:t>nazionale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“</a:t>
            </a:r>
            <a:r>
              <a:rPr lang="en-US" sz="1800" dirty="0" err="1" smtClean="0">
                <a:solidFill>
                  <a:srgbClr val="FFFF00"/>
                </a:solidFill>
              </a:rPr>
              <a:t>Aree</a:t>
            </a:r>
            <a:r>
              <a:rPr lang="en-US" sz="1800" dirty="0" smtClean="0">
                <a:solidFill>
                  <a:srgbClr val="FFFF00"/>
                </a:solidFill>
              </a:rPr>
              <a:t> Interne”</a:t>
            </a:r>
          </a:p>
          <a:p>
            <a:pPr>
              <a:buNone/>
            </a:pPr>
            <a:r>
              <a:rPr lang="en-US" sz="1800" dirty="0" smtClean="0"/>
              <a:t>Expo 2015: la </a:t>
            </a:r>
            <a:r>
              <a:rPr lang="en-US" sz="1800" dirty="0" err="1" smtClean="0">
                <a:solidFill>
                  <a:srgbClr val="FFFF00"/>
                </a:solidFill>
              </a:rPr>
              <a:t>Carta</a:t>
            </a:r>
            <a:r>
              <a:rPr lang="en-US" sz="1800" dirty="0" smtClean="0">
                <a:solidFill>
                  <a:srgbClr val="FFFF00"/>
                </a:solidFill>
              </a:rPr>
              <a:t> di Milano per la </a:t>
            </a:r>
            <a:r>
              <a:rPr lang="en-US" sz="1800" dirty="0" err="1" smtClean="0">
                <a:solidFill>
                  <a:srgbClr val="FFFF00"/>
                </a:solidFill>
              </a:rPr>
              <a:t>montagna</a:t>
            </a: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1800" dirty="0" smtClean="0"/>
              <a:t>La </a:t>
            </a:r>
            <a:r>
              <a:rPr lang="en-US" sz="1800" dirty="0" err="1" smtClean="0"/>
              <a:t>montagna</a:t>
            </a:r>
            <a:r>
              <a:rPr lang="en-US" sz="1800" dirty="0" smtClean="0"/>
              <a:t> </a:t>
            </a:r>
            <a:r>
              <a:rPr lang="en-US" sz="1800" dirty="0" err="1" smtClean="0"/>
              <a:t>nei</a:t>
            </a:r>
            <a:r>
              <a:rPr lang="en-US" sz="1800" dirty="0" smtClean="0"/>
              <a:t> </a:t>
            </a:r>
            <a:r>
              <a:rPr lang="en-US" sz="1800" dirty="0" err="1" smtClean="0"/>
              <a:t>programmi</a:t>
            </a:r>
            <a:r>
              <a:rPr lang="en-US" sz="1800" dirty="0" smtClean="0"/>
              <a:t> di </a:t>
            </a:r>
            <a:r>
              <a:rPr lang="en-US" sz="1800" dirty="0" err="1" smtClean="0"/>
              <a:t>grandi</a:t>
            </a:r>
            <a:r>
              <a:rPr lang="en-US" sz="1800" dirty="0" smtClean="0"/>
              <a:t> </a:t>
            </a:r>
            <a:r>
              <a:rPr lang="en-US" sz="1800" dirty="0" err="1" smtClean="0"/>
              <a:t>fondazioni</a:t>
            </a:r>
            <a:r>
              <a:rPr lang="en-US" sz="1800" dirty="0" smtClean="0"/>
              <a:t>: </a:t>
            </a:r>
            <a:r>
              <a:rPr lang="en-US" sz="1800" dirty="0" err="1" smtClean="0"/>
              <a:t>Compagnia</a:t>
            </a:r>
            <a:r>
              <a:rPr lang="en-US" sz="1800" dirty="0" smtClean="0"/>
              <a:t> </a:t>
            </a:r>
            <a:r>
              <a:rPr lang="en-US" sz="1800" dirty="0" err="1" smtClean="0"/>
              <a:t>diSan</a:t>
            </a:r>
            <a:r>
              <a:rPr lang="en-US" sz="1800" dirty="0" smtClean="0"/>
              <a:t> Paolo, </a:t>
            </a:r>
            <a:r>
              <a:rPr lang="en-US" sz="1800" dirty="0" err="1" smtClean="0"/>
              <a:t>Cariplo</a:t>
            </a:r>
            <a:r>
              <a:rPr lang="en-US" sz="1800" dirty="0" smtClean="0"/>
              <a:t>, </a:t>
            </a:r>
            <a:r>
              <a:rPr lang="en-US" sz="1800" dirty="0" err="1" smtClean="0"/>
              <a:t>Garrone</a:t>
            </a:r>
            <a:r>
              <a:rPr lang="en-US" sz="1800" dirty="0" smtClean="0"/>
              <a:t> </a:t>
            </a:r>
            <a:r>
              <a:rPr lang="en-US" sz="1800" dirty="0" err="1" smtClean="0"/>
              <a:t>ecc</a:t>
            </a:r>
            <a:endParaRPr lang="en-US" sz="1800" dirty="0" smtClean="0"/>
          </a:p>
          <a:p>
            <a:endParaRPr lang="en-US" sz="2400" dirty="0" smtClean="0"/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C00000"/>
              </a:solidFill>
            </a:endParaRPr>
          </a:p>
          <a:p>
            <a:endParaRPr lang="it-IT" sz="2400" dirty="0" smtClean="0"/>
          </a:p>
          <a:p>
            <a:endParaRPr lang="en-US" sz="2400" dirty="0" smtClean="0"/>
          </a:p>
          <a:p>
            <a:pPr>
              <a:buNone/>
            </a:pPr>
            <a:r>
              <a:rPr lang="en-US" sz="1600" dirty="0" smtClean="0"/>
              <a:t>      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it-IT" sz="3200" dirty="0" smtClean="0"/>
              <a:t>L’unione fa la forza</a:t>
            </a:r>
            <a:endParaRPr lang="it-IT" sz="32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9144000" cy="49704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it-IT" dirty="0" smtClean="0"/>
          </a:p>
          <a:p>
            <a:pPr>
              <a:lnSpc>
                <a:spcPct val="90000"/>
              </a:lnSpc>
              <a:buNone/>
            </a:pPr>
            <a:r>
              <a:rPr lang="it-IT" dirty="0" smtClean="0"/>
              <a:t> </a:t>
            </a:r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r>
              <a:rPr lang="it-IT" sz="2000" dirty="0" smtClean="0"/>
              <a:t>  </a:t>
            </a:r>
            <a:r>
              <a:rPr lang="it-IT" sz="1600" dirty="0" smtClean="0"/>
              <a:t>Il comune di </a:t>
            </a:r>
            <a:r>
              <a:rPr lang="it-IT" sz="1600" dirty="0" err="1" smtClean="0"/>
              <a:t>Transacqua</a:t>
            </a:r>
            <a:r>
              <a:rPr lang="it-IT" sz="1600" dirty="0" smtClean="0"/>
              <a:t> (prov. di Trento) si è unito con i comuni di </a:t>
            </a:r>
            <a:r>
              <a:rPr lang="it-IT" sz="1600" dirty="0" smtClean="0">
                <a:hlinkClick r:id="rId2"/>
              </a:rPr>
              <a:t>Fiera di Primiero</a:t>
            </a:r>
            <a:r>
              <a:rPr lang="it-IT" sz="1600" dirty="0" smtClean="0"/>
              <a:t>,   </a:t>
            </a:r>
            <a:r>
              <a:rPr lang="it-IT" sz="1600" dirty="0" err="1" smtClean="0">
                <a:hlinkClick r:id="rId3"/>
              </a:rPr>
              <a:t>Siror</a:t>
            </a:r>
            <a:r>
              <a:rPr lang="it-IT" sz="1600" dirty="0" smtClean="0"/>
              <a:t> e </a:t>
            </a:r>
            <a:r>
              <a:rPr lang="it-IT" sz="1600" dirty="0" err="1" smtClean="0">
                <a:hlinkClick r:id="rId4"/>
              </a:rPr>
              <a:t>Tonadico</a:t>
            </a:r>
            <a:r>
              <a:rPr lang="it-IT" sz="1600" dirty="0" smtClean="0"/>
              <a:t>, nel nuovo comune di </a:t>
            </a:r>
            <a:r>
              <a:rPr lang="it-IT" sz="1600" b="1" dirty="0" smtClean="0">
                <a:hlinkClick r:id="rId5"/>
              </a:rPr>
              <a:t>Primiero San Martino di </a:t>
            </a:r>
            <a:r>
              <a:rPr lang="it-IT" sz="1600" b="1" dirty="0" err="1" smtClean="0">
                <a:hlinkClick r:id="rId5"/>
              </a:rPr>
              <a:t>Castrozza</a:t>
            </a:r>
            <a:r>
              <a:rPr lang="it-IT" sz="1600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dirty="0"/>
          </a:p>
        </p:txBody>
      </p:sp>
      <p:pic>
        <p:nvPicPr>
          <p:cNvPr id="4" name="Immagine 3" descr="https://sites.google.com/site/nuovatransacquaassets/nuova-transacqua_slogan-2014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4357694"/>
            <a:ext cx="4857752" cy="25003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gdapress.it/public/it/2012/10/Transacqua-e-Pale-di-San-Martino-500x3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857232"/>
            <a:ext cx="4357718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it-IT" dirty="0" smtClean="0"/>
              <a:t>Una nuova resistenza?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000108"/>
            <a:ext cx="8786874" cy="5095892"/>
          </a:xfrm>
        </p:spPr>
        <p:txBody>
          <a:bodyPr/>
          <a:lstStyle/>
          <a:p>
            <a:pPr>
              <a:buNone/>
            </a:pPr>
            <a:r>
              <a:rPr lang="it-IT" sz="2800" dirty="0" smtClean="0"/>
              <a:t>    Résister !… C’est non </a:t>
            </a:r>
            <a:r>
              <a:rPr lang="it-IT" sz="2800" dirty="0" err="1" smtClean="0"/>
              <a:t>seulement</a:t>
            </a:r>
            <a:r>
              <a:rPr lang="it-IT" sz="2800" dirty="0" smtClean="0"/>
              <a:t> une </a:t>
            </a:r>
            <a:r>
              <a:rPr lang="it-IT" sz="2800" dirty="0" err="1" smtClean="0"/>
              <a:t>nécessité</a:t>
            </a:r>
            <a:r>
              <a:rPr lang="it-IT" sz="2800" dirty="0" smtClean="0"/>
              <a:t> qui s’impose à </a:t>
            </a:r>
            <a:r>
              <a:rPr lang="it-IT" sz="2800" dirty="0" err="1" smtClean="0"/>
              <a:t>plusieurs</a:t>
            </a:r>
            <a:r>
              <a:rPr lang="it-IT" sz="2800" dirty="0" smtClean="0"/>
              <a:t> </a:t>
            </a:r>
            <a:r>
              <a:rPr lang="it-IT" sz="2800" dirty="0" err="1" smtClean="0"/>
              <a:t>points</a:t>
            </a:r>
            <a:r>
              <a:rPr lang="it-IT" sz="2800" dirty="0" smtClean="0"/>
              <a:t> de </a:t>
            </a:r>
            <a:r>
              <a:rPr lang="it-IT" sz="2800" dirty="0" err="1" smtClean="0"/>
              <a:t>vue</a:t>
            </a:r>
            <a:r>
              <a:rPr lang="it-IT" sz="2800" dirty="0" smtClean="0"/>
              <a:t>, mais un </a:t>
            </a:r>
            <a:r>
              <a:rPr lang="it-IT" sz="2800" dirty="0" err="1" smtClean="0"/>
              <a:t>devoir</a:t>
            </a:r>
            <a:r>
              <a:rPr lang="it-IT" sz="2800" dirty="0" smtClean="0"/>
              <a:t>, </a:t>
            </a:r>
            <a:r>
              <a:rPr lang="it-IT" sz="2800" dirty="0" err="1" smtClean="0"/>
              <a:t>précis</a:t>
            </a:r>
            <a:r>
              <a:rPr lang="it-IT" sz="2800" dirty="0" smtClean="0"/>
              <a:t>, </a:t>
            </a:r>
            <a:r>
              <a:rPr lang="it-IT" sz="2800" dirty="0" err="1" smtClean="0"/>
              <a:t>catégorique</a:t>
            </a:r>
            <a:r>
              <a:rPr lang="it-IT" sz="2800" dirty="0" smtClean="0"/>
              <a:t>, pour </a:t>
            </a:r>
            <a:r>
              <a:rPr lang="it-IT" sz="2800" dirty="0" err="1" smtClean="0"/>
              <a:t>chacun</a:t>
            </a:r>
            <a:r>
              <a:rPr lang="it-IT" sz="2800" dirty="0" smtClean="0"/>
              <a:t> de </a:t>
            </a:r>
            <a:r>
              <a:rPr lang="it-IT" sz="2800" dirty="0" err="1" smtClean="0"/>
              <a:t>nous</a:t>
            </a:r>
            <a:r>
              <a:rPr lang="it-IT" sz="2800" dirty="0" smtClean="0"/>
              <a:t> </a:t>
            </a:r>
            <a:r>
              <a:rPr lang="it-IT" sz="2800" dirty="0" err="1" smtClean="0"/>
              <a:t>et</a:t>
            </a:r>
            <a:r>
              <a:rPr lang="it-IT" sz="2800" dirty="0" smtClean="0"/>
              <a:t> pour </a:t>
            </a:r>
            <a:r>
              <a:rPr lang="it-IT" sz="2800" dirty="0" err="1" smtClean="0"/>
              <a:t>tous</a:t>
            </a:r>
            <a:r>
              <a:rPr lang="it-IT" sz="2800" dirty="0" smtClean="0"/>
              <a:t> </a:t>
            </a:r>
            <a:r>
              <a:rPr lang="it-IT" sz="2800" dirty="0" err="1" smtClean="0"/>
              <a:t>les</a:t>
            </a:r>
            <a:r>
              <a:rPr lang="it-IT" sz="2800" dirty="0" smtClean="0"/>
              <a:t> </a:t>
            </a:r>
            <a:r>
              <a:rPr lang="it-IT" sz="2800" dirty="0" err="1" smtClean="0"/>
              <a:t>Valdôtains</a:t>
            </a:r>
            <a:r>
              <a:rPr lang="it-IT" sz="2800" dirty="0" smtClean="0"/>
              <a:t>, </a:t>
            </a:r>
            <a:r>
              <a:rPr lang="it-IT" sz="2800" dirty="0" err="1" smtClean="0"/>
              <a:t>sans</a:t>
            </a:r>
            <a:r>
              <a:rPr lang="it-IT" sz="2800" dirty="0" smtClean="0"/>
              <a:t> </a:t>
            </a:r>
            <a:r>
              <a:rPr lang="it-IT" sz="2800" dirty="0" err="1" smtClean="0"/>
              <a:t>distinction</a:t>
            </a:r>
            <a:r>
              <a:rPr lang="it-IT" sz="2800" dirty="0" smtClean="0"/>
              <a:t> de classe.</a:t>
            </a:r>
          </a:p>
          <a:p>
            <a:pPr>
              <a:buNone/>
            </a:pPr>
            <a:r>
              <a:rPr lang="it-IT" sz="2800" dirty="0" smtClean="0"/>
              <a:t>                                    (…)</a:t>
            </a:r>
          </a:p>
          <a:p>
            <a:pPr>
              <a:buNone/>
            </a:pPr>
            <a:r>
              <a:rPr lang="it-IT" sz="2800" dirty="0" smtClean="0"/>
              <a:t>    </a:t>
            </a:r>
            <a:r>
              <a:rPr lang="it-IT" sz="2800" dirty="0" err="1" smtClean="0"/>
              <a:t>Les</a:t>
            </a:r>
            <a:r>
              <a:rPr lang="it-IT" sz="2800" dirty="0" smtClean="0"/>
              <a:t> </a:t>
            </a:r>
            <a:r>
              <a:rPr lang="it-IT" sz="2800" dirty="0" err="1" smtClean="0"/>
              <a:t>heures</a:t>
            </a:r>
            <a:r>
              <a:rPr lang="it-IT" sz="2800" dirty="0" smtClean="0"/>
              <a:t> de </a:t>
            </a:r>
            <a:r>
              <a:rPr lang="it-IT" sz="2800" dirty="0" err="1" smtClean="0"/>
              <a:t>dépression</a:t>
            </a:r>
            <a:r>
              <a:rPr lang="it-IT" sz="2800" dirty="0" smtClean="0"/>
              <a:t> </a:t>
            </a:r>
            <a:r>
              <a:rPr lang="it-IT" sz="2800" dirty="0" err="1" smtClean="0"/>
              <a:t>où</a:t>
            </a:r>
            <a:r>
              <a:rPr lang="it-IT" sz="2800" dirty="0" smtClean="0"/>
              <a:t> </a:t>
            </a:r>
            <a:r>
              <a:rPr lang="it-IT" sz="2800" dirty="0" err="1" smtClean="0"/>
              <a:t>chavirent</a:t>
            </a:r>
            <a:r>
              <a:rPr lang="it-IT" sz="2800" dirty="0" smtClean="0"/>
              <a:t> </a:t>
            </a:r>
            <a:r>
              <a:rPr lang="it-IT" sz="2800" dirty="0" err="1" smtClean="0"/>
              <a:t>tous</a:t>
            </a:r>
            <a:r>
              <a:rPr lang="it-IT" sz="2800" dirty="0" smtClean="0"/>
              <a:t> </a:t>
            </a:r>
            <a:r>
              <a:rPr lang="it-IT" sz="2800" dirty="0" err="1" smtClean="0"/>
              <a:t>les</a:t>
            </a:r>
            <a:r>
              <a:rPr lang="it-IT" sz="2800" dirty="0" smtClean="0"/>
              <a:t> </a:t>
            </a:r>
            <a:r>
              <a:rPr lang="it-IT" sz="2800" dirty="0" err="1" smtClean="0"/>
              <a:t>espoirs</a:t>
            </a:r>
            <a:r>
              <a:rPr lang="it-IT" sz="2800" dirty="0" smtClean="0"/>
              <a:t> ne </a:t>
            </a:r>
            <a:r>
              <a:rPr lang="it-IT" sz="2800" dirty="0" err="1" smtClean="0"/>
              <a:t>doivent</a:t>
            </a:r>
            <a:r>
              <a:rPr lang="it-IT" sz="2800" dirty="0" smtClean="0"/>
              <a:t> </a:t>
            </a:r>
            <a:r>
              <a:rPr lang="it-IT" sz="2800" dirty="0" err="1" smtClean="0"/>
              <a:t>point</a:t>
            </a:r>
            <a:r>
              <a:rPr lang="it-IT" sz="2800" dirty="0" smtClean="0"/>
              <a:t> </a:t>
            </a:r>
            <a:r>
              <a:rPr lang="it-IT" sz="2800" dirty="0" err="1" smtClean="0"/>
              <a:t>être</a:t>
            </a:r>
            <a:r>
              <a:rPr lang="it-IT" sz="2800" dirty="0" smtClean="0"/>
              <a:t> </a:t>
            </a:r>
            <a:r>
              <a:rPr lang="it-IT" sz="2800" dirty="0" err="1" smtClean="0"/>
              <a:t>les</a:t>
            </a:r>
            <a:r>
              <a:rPr lang="it-IT" sz="2800" dirty="0" smtClean="0"/>
              <a:t> </a:t>
            </a:r>
            <a:r>
              <a:rPr lang="it-IT" sz="2800" dirty="0" err="1" smtClean="0"/>
              <a:t>nôtres</a:t>
            </a:r>
            <a:r>
              <a:rPr lang="it-IT" sz="2800" dirty="0" smtClean="0"/>
              <a:t>, </a:t>
            </a:r>
            <a:r>
              <a:rPr lang="it-IT" sz="2800" dirty="0" err="1" smtClean="0"/>
              <a:t>car</a:t>
            </a:r>
            <a:r>
              <a:rPr lang="it-IT" sz="2800" dirty="0" smtClean="0"/>
              <a:t> </a:t>
            </a:r>
            <a:r>
              <a:rPr lang="it-IT" sz="2800" dirty="0" err="1" smtClean="0"/>
              <a:t>nous</a:t>
            </a:r>
            <a:r>
              <a:rPr lang="it-IT" sz="2800" dirty="0" smtClean="0"/>
              <a:t> n’</a:t>
            </a:r>
            <a:r>
              <a:rPr lang="it-IT" sz="2800" dirty="0" err="1" smtClean="0"/>
              <a:t>avons</a:t>
            </a:r>
            <a:r>
              <a:rPr lang="it-IT" sz="2800" dirty="0" smtClean="0"/>
              <a:t> </a:t>
            </a:r>
            <a:r>
              <a:rPr lang="it-IT" sz="2800" dirty="0" err="1" smtClean="0"/>
              <a:t>pas</a:t>
            </a:r>
            <a:r>
              <a:rPr lang="it-IT" sz="2800" dirty="0" smtClean="0"/>
              <a:t> </a:t>
            </a:r>
            <a:r>
              <a:rPr lang="it-IT" sz="2800" dirty="0" err="1" smtClean="0"/>
              <a:t>encore</a:t>
            </a:r>
            <a:r>
              <a:rPr lang="it-IT" sz="2800" dirty="0" smtClean="0"/>
              <a:t> </a:t>
            </a:r>
            <a:r>
              <a:rPr lang="it-IT" sz="2800" dirty="0" err="1" smtClean="0"/>
              <a:t>atteint</a:t>
            </a:r>
            <a:r>
              <a:rPr lang="it-IT" sz="2800" dirty="0" smtClean="0"/>
              <a:t> l’</a:t>
            </a:r>
            <a:r>
              <a:rPr lang="it-IT" sz="2800" dirty="0" err="1" smtClean="0"/>
              <a:t>âge</a:t>
            </a:r>
            <a:r>
              <a:rPr lang="it-IT" sz="2800" dirty="0" smtClean="0"/>
              <a:t> </a:t>
            </a:r>
            <a:r>
              <a:rPr lang="it-IT" sz="2800" dirty="0" err="1" smtClean="0"/>
              <a:t>où</a:t>
            </a:r>
            <a:r>
              <a:rPr lang="it-IT" sz="2800" dirty="0" smtClean="0"/>
              <a:t> l’on ne </a:t>
            </a:r>
            <a:r>
              <a:rPr lang="it-IT" sz="2800" dirty="0" err="1" smtClean="0"/>
              <a:t>peut</a:t>
            </a:r>
            <a:r>
              <a:rPr lang="it-IT" sz="2800" dirty="0" smtClean="0"/>
              <a:t> vivre </a:t>
            </a:r>
            <a:r>
              <a:rPr lang="it-IT" sz="2800" dirty="0" err="1" smtClean="0"/>
              <a:t>que</a:t>
            </a:r>
            <a:r>
              <a:rPr lang="it-IT" sz="2800" dirty="0" smtClean="0"/>
              <a:t> de nostalgie </a:t>
            </a:r>
            <a:r>
              <a:rPr lang="it-IT" sz="2800" dirty="0" err="1" smtClean="0"/>
              <a:t>et</a:t>
            </a:r>
            <a:r>
              <a:rPr lang="it-IT" sz="2800" dirty="0" smtClean="0"/>
              <a:t> de </a:t>
            </a:r>
            <a:r>
              <a:rPr lang="it-IT" sz="2800" dirty="0" err="1" smtClean="0"/>
              <a:t>souvenirs</a:t>
            </a:r>
            <a:r>
              <a:rPr lang="it-IT" sz="2800" dirty="0" smtClean="0"/>
              <a:t>.</a:t>
            </a:r>
          </a:p>
          <a:p>
            <a:r>
              <a:rPr lang="it-IT" sz="2800" dirty="0" smtClean="0"/>
              <a:t>                  </a:t>
            </a:r>
            <a:r>
              <a:rPr lang="it-IT" sz="2800" dirty="0" err="1" smtClean="0"/>
              <a:t>Abbé</a:t>
            </a:r>
            <a:r>
              <a:rPr lang="it-IT" sz="2800" dirty="0" smtClean="0"/>
              <a:t> Joseph </a:t>
            </a:r>
            <a:r>
              <a:rPr lang="it-IT" sz="2800" dirty="0" err="1" smtClean="0"/>
              <a:t>Trèves</a:t>
            </a:r>
            <a:r>
              <a:rPr lang="it-IT" sz="2800" dirty="0" smtClean="0"/>
              <a:t>, </a:t>
            </a:r>
            <a:r>
              <a:rPr lang="it-IT" sz="2800" b="1" dirty="0" smtClean="0"/>
              <a:t>“</a:t>
            </a:r>
            <a:r>
              <a:rPr lang="it-IT" sz="2800" i="1" dirty="0" smtClean="0"/>
              <a:t>Résister !”</a:t>
            </a:r>
            <a:endParaRPr lang="it-IT" sz="2800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2918"/>
            <a:ext cx="9001156" cy="621508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200" dirty="0" smtClean="0"/>
              <a:t>Il vantaggio competitivo della montagna nella crisi globale: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FFFF00"/>
                </a:solidFill>
              </a:rPr>
              <a:t>-</a:t>
            </a:r>
            <a:r>
              <a:rPr lang="it-IT" sz="3600" dirty="0" smtClean="0"/>
              <a:t> </a:t>
            </a:r>
            <a:r>
              <a:rPr lang="it-IT" sz="2800" dirty="0" smtClean="0">
                <a:solidFill>
                  <a:srgbClr val="FFFF00"/>
                </a:solidFill>
              </a:rPr>
              <a:t>La montagna </a:t>
            </a:r>
            <a:r>
              <a:rPr lang="it-IT" sz="2800" dirty="0" smtClean="0">
                <a:solidFill>
                  <a:srgbClr val="FF0000"/>
                </a:solidFill>
              </a:rPr>
              <a:t>può avere</a:t>
            </a:r>
            <a:r>
              <a:rPr lang="it-IT" sz="2800" dirty="0" smtClean="0">
                <a:solidFill>
                  <a:srgbClr val="FFFF00"/>
                </a:solidFill>
              </a:rPr>
              <a:t> quello che oggi le manca</a:t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3600" dirty="0" smtClean="0">
                <a:solidFill>
                  <a:srgbClr val="FFFF00"/>
                </a:solidFill>
              </a:rPr>
              <a:t>-</a:t>
            </a:r>
            <a:r>
              <a:rPr lang="it-IT" sz="2800" dirty="0" smtClean="0">
                <a:solidFill>
                  <a:srgbClr val="FFFF00"/>
                </a:solidFill>
              </a:rPr>
              <a:t> La  pianura urbanizzata </a:t>
            </a:r>
            <a:r>
              <a:rPr lang="it-IT" sz="2800" dirty="0" smtClean="0">
                <a:solidFill>
                  <a:srgbClr val="FF0000"/>
                </a:solidFill>
              </a:rPr>
              <a:t>non può avere</a:t>
            </a:r>
            <a:r>
              <a:rPr lang="it-IT" sz="2800" dirty="0" smtClean="0">
                <a:solidFill>
                  <a:srgbClr val="FFFF00"/>
                </a:solidFill>
              </a:rPr>
              <a:t> molti beni </a:t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che oggi solo la montagna può offrire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“NUOVA CENTRALITA’ DELLA MONTAGNA”</a:t>
            </a:r>
            <a:br>
              <a:rPr lang="it-IT" sz="2800" dirty="0" smtClean="0"/>
            </a:br>
            <a:r>
              <a:rPr lang="it-IT" sz="2800" dirty="0" smtClean="0"/>
              <a:t>(Aldo </a:t>
            </a:r>
            <a:r>
              <a:rPr lang="it-IT" sz="2800" dirty="0" err="1" smtClean="0"/>
              <a:t>Bonomi</a:t>
            </a:r>
            <a:r>
              <a:rPr lang="it-IT" sz="2800" dirty="0" smtClean="0"/>
              <a:t>)</a:t>
            </a:r>
            <a:r>
              <a:rPr lang="it-IT" sz="2400" dirty="0" smtClean="0"/>
              <a:t> </a:t>
            </a:r>
            <a:br>
              <a:rPr lang="it-IT" sz="2400" dirty="0" smtClean="0"/>
            </a:br>
            <a:r>
              <a:rPr lang="it-IT" sz="3600" dirty="0" smtClean="0"/>
              <a:t> </a:t>
            </a:r>
            <a:endParaRPr lang="it-IT" sz="3600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0" y="142852"/>
          <a:ext cx="9144000" cy="2133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94388">
                <a:tc>
                  <a:txBody>
                    <a:bodyPr/>
                    <a:lstStyle/>
                    <a:p>
                      <a:r>
                        <a:rPr lang="it-IT" dirty="0" smtClean="0"/>
                        <a:t>                Punti</a:t>
                      </a:r>
                      <a:r>
                        <a:rPr lang="it-IT" baseline="0" dirty="0" smtClean="0"/>
                        <a:t> di debolezza</a:t>
                      </a:r>
                    </a:p>
                    <a:p>
                      <a:r>
                        <a:rPr lang="it-IT" baseline="0" dirty="0" smtClean="0"/>
                        <a:t>                      (</a:t>
                      </a:r>
                      <a:r>
                        <a:rPr lang="it-IT" baseline="0" dirty="0" smtClean="0">
                          <a:solidFill>
                            <a:srgbClr val="FF0000"/>
                          </a:solidFill>
                        </a:rPr>
                        <a:t>relativi</a:t>
                      </a:r>
                      <a:r>
                        <a:rPr lang="it-IT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             Punti</a:t>
                      </a:r>
                      <a:r>
                        <a:rPr lang="it-IT" baseline="0" dirty="0" smtClean="0"/>
                        <a:t> di forza</a:t>
                      </a:r>
                    </a:p>
                    <a:p>
                      <a:r>
                        <a:rPr lang="it-IT" baseline="0" dirty="0" smtClean="0"/>
                        <a:t>                  (</a:t>
                      </a:r>
                      <a:r>
                        <a:rPr lang="it-IT" baseline="0" dirty="0" smtClean="0">
                          <a:solidFill>
                            <a:srgbClr val="FF0000"/>
                          </a:solidFill>
                        </a:rPr>
                        <a:t>assoluti</a:t>
                      </a:r>
                      <a:r>
                        <a:rPr lang="it-IT" baseline="0" dirty="0" smtClean="0"/>
                        <a:t>)</a:t>
                      </a:r>
                      <a:endParaRPr lang="it-IT" dirty="0"/>
                    </a:p>
                  </a:txBody>
                  <a:tcPr/>
                </a:tc>
              </a:tr>
              <a:tr h="563876">
                <a:tc>
                  <a:txBody>
                    <a:bodyPr/>
                    <a:lstStyle/>
                    <a:p>
                      <a:r>
                        <a:rPr lang="it-IT" dirty="0" smtClean="0"/>
                        <a:t>Agricoltura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Ambiente,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paesaggio,</a:t>
                      </a:r>
                      <a:r>
                        <a:rPr lang="it-IT" baseline="0" dirty="0" smtClean="0"/>
                        <a:t> varietà culturale</a:t>
                      </a:r>
                      <a:endParaRPr lang="it-IT" dirty="0"/>
                    </a:p>
                  </a:txBody>
                  <a:tcPr/>
                </a:tc>
              </a:tr>
              <a:tr h="563876">
                <a:tc>
                  <a:txBody>
                    <a:bodyPr/>
                    <a:lstStyle/>
                    <a:p>
                      <a:r>
                        <a:rPr lang="it-IT" dirty="0" smtClean="0"/>
                        <a:t>industria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Aria (Co</a:t>
                      </a:r>
                      <a:r>
                        <a:rPr lang="it-IT" sz="1000" dirty="0" smtClean="0"/>
                        <a:t>2</a:t>
                      </a:r>
                      <a:r>
                        <a:rPr lang="it-IT" sz="1800" dirty="0" smtClean="0"/>
                        <a:t>), acqua, energia, prodotti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dirty="0" smtClean="0"/>
                        <a:t>tipici</a:t>
                      </a:r>
                      <a:r>
                        <a:rPr lang="it-IT" sz="1800" baseline="0" dirty="0" smtClean="0"/>
                        <a:t> </a:t>
                      </a:r>
                      <a:endParaRPr lang="it-IT" sz="1000" dirty="0"/>
                    </a:p>
                  </a:txBody>
                  <a:tcPr/>
                </a:tc>
              </a:tr>
              <a:tr h="160993">
                <a:tc>
                  <a:txBody>
                    <a:bodyPr/>
                    <a:lstStyle/>
                    <a:p>
                      <a:r>
                        <a:rPr lang="it-IT" dirty="0" smtClean="0"/>
                        <a:t>servizi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Salute, relax, sport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71508"/>
          </a:xfrm>
        </p:spPr>
        <p:txBody>
          <a:bodyPr/>
          <a:lstStyle/>
          <a:p>
            <a:r>
              <a:rPr lang="it-IT" sz="3600" dirty="0" smtClean="0"/>
              <a:t>La nuova “domanda di montagna”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214422"/>
            <a:ext cx="8229600" cy="4881578"/>
          </a:xfrm>
        </p:spPr>
        <p:txBody>
          <a:bodyPr/>
          <a:lstStyle/>
          <a:p>
            <a:pPr>
              <a:buNone/>
            </a:pPr>
            <a:r>
              <a:rPr lang="it-IT" sz="2400" dirty="0" smtClean="0"/>
              <a:t>Dalle interviste ai “nuovi montanari” :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:</a:t>
            </a:r>
            <a:r>
              <a:rPr lang="it-IT" sz="2000" i="1" dirty="0" smtClean="0"/>
              <a:t>“nel momento in cui c’è </a:t>
            </a:r>
            <a:r>
              <a:rPr lang="it-IT" sz="2000" i="1" dirty="0" smtClean="0">
                <a:solidFill>
                  <a:srgbClr val="FFFF00"/>
                </a:solidFill>
              </a:rPr>
              <a:t>crisi economica</a:t>
            </a:r>
            <a:r>
              <a:rPr lang="it-IT" sz="2000" i="1" dirty="0" smtClean="0"/>
              <a:t>, in montagna ti spaventa meno. Hai casa propria, i mutui sono più bassi e gli stipendi sono gli stessi. Fare l’operaio qui o a Torino è uguale, ma le spese cambiano. “</a:t>
            </a:r>
          </a:p>
          <a:p>
            <a:r>
              <a:rPr lang="it-IT" sz="2000" i="1" dirty="0" smtClean="0"/>
              <a:t>“ la stagionalità del lavoro è una forte attrattiva, il susseguirsi delle stagioni offre </a:t>
            </a:r>
            <a:r>
              <a:rPr lang="it-IT" sz="2000" i="1" dirty="0" smtClean="0">
                <a:solidFill>
                  <a:srgbClr val="FFFF00"/>
                </a:solidFill>
              </a:rPr>
              <a:t>un ritmo di vita che in città si perde</a:t>
            </a:r>
            <a:r>
              <a:rPr lang="it-IT" sz="2000" i="1" dirty="0" smtClean="0"/>
              <a:t> nella monotonia di giorni sempre uguali. </a:t>
            </a:r>
          </a:p>
          <a:p>
            <a:r>
              <a:rPr lang="it-IT" sz="2000" i="1" dirty="0" smtClean="0"/>
              <a:t>“non ce la facevo più a stare in città, </a:t>
            </a:r>
            <a:r>
              <a:rPr lang="it-IT" sz="2000" i="1" dirty="0" smtClean="0">
                <a:solidFill>
                  <a:srgbClr val="FFFF00"/>
                </a:solidFill>
              </a:rPr>
              <a:t>qui respiro</a:t>
            </a:r>
            <a:r>
              <a:rPr lang="it-IT" sz="2000" i="1" dirty="0" smtClean="0"/>
              <a:t>, </a:t>
            </a:r>
            <a:r>
              <a:rPr lang="it-IT" sz="2000" i="1" dirty="0" err="1" smtClean="0"/>
              <a:t>respiro</a:t>
            </a:r>
            <a:r>
              <a:rPr lang="it-IT" sz="2000" i="1" dirty="0" smtClean="0"/>
              <a:t> davvero</a:t>
            </a:r>
            <a:r>
              <a:rPr lang="it-IT" sz="2000" dirty="0" smtClean="0"/>
              <a:t>”.</a:t>
            </a:r>
            <a:endParaRPr lang="it-IT" sz="2000" i="1" dirty="0" smtClean="0"/>
          </a:p>
          <a:p>
            <a:r>
              <a:rPr lang="it-IT" sz="2000" i="1" dirty="0" smtClean="0"/>
              <a:t>“volevo un posto in cui poter vivere, </a:t>
            </a:r>
            <a:r>
              <a:rPr lang="it-IT" sz="2000" i="1" dirty="0" smtClean="0">
                <a:solidFill>
                  <a:srgbClr val="FFFF00"/>
                </a:solidFill>
              </a:rPr>
              <a:t>non mi interessava guadagnare, mi interessava vivere”</a:t>
            </a:r>
          </a:p>
          <a:p>
            <a:endParaRPr lang="it-IT" sz="2000" i="1" dirty="0" smtClean="0"/>
          </a:p>
          <a:p>
            <a:pPr>
              <a:buNone/>
            </a:pPr>
            <a:r>
              <a:rPr lang="it-IT" sz="2000" i="1" dirty="0" smtClean="0"/>
              <a:t> (</a:t>
            </a:r>
            <a:r>
              <a:rPr lang="it-IT" sz="2000" dirty="0" smtClean="0"/>
              <a:t>F. Corrado, G. Dematteis, A. Di Gioia</a:t>
            </a:r>
            <a:r>
              <a:rPr lang="it-IT" sz="2000" i="1" dirty="0" smtClean="0"/>
              <a:t>, Nuovi Montanari. Abitare le Alpi nel XXI secolo. </a:t>
            </a:r>
            <a:r>
              <a:rPr lang="it-IT" sz="2000" dirty="0" smtClean="0"/>
              <a:t>Ed. F. Angeli, 2014</a:t>
            </a:r>
            <a:r>
              <a:rPr lang="it-IT" sz="2000" i="1" dirty="0" smtClean="0"/>
              <a:t>)</a:t>
            </a:r>
            <a:endParaRPr lang="it-IT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Nuovi iscritti nelle anagrafi comunali 2009-2011</a:t>
            </a:r>
            <a:endParaRPr lang="it-IT" sz="3600" dirty="0"/>
          </a:p>
        </p:txBody>
      </p:sp>
      <p:pic>
        <p:nvPicPr>
          <p:cNvPr id="19458" name="Picture 2" descr="C:\Users\giuseppedematteis\AppData\Local\Microsoft\Windows\Temporary Internet Files\Content.Outlook\THDH3AHK\CARTA02b_Nuovi iscritti 2009-2011_centroid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976" y="1600200"/>
            <a:ext cx="640204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Nuovi iscritti 2009-2011 in percentuale della popolazione residente</a:t>
            </a:r>
            <a:endParaRPr lang="it-IT" sz="3200" dirty="0"/>
          </a:p>
        </p:txBody>
      </p:sp>
      <p:pic>
        <p:nvPicPr>
          <p:cNvPr id="4" name="Picture 2" descr="C:\Users\giuseppedematteis\AppData\Local\Microsoft\Windows\Temporary Internet Files\Content.Outlook\THDH3AHK\CARTA02a_Nuovi iscritti 2009-2011 rapportati alla popolazione residente 201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151" y="1600200"/>
            <a:ext cx="6357697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42946"/>
          </a:xfrm>
        </p:spPr>
        <p:txBody>
          <a:bodyPr/>
          <a:lstStyle/>
          <a:p>
            <a:pPr eaLnBrk="1" hangingPunct="1"/>
            <a:r>
              <a:rPr lang="it-IT" sz="3600" dirty="0" smtClean="0"/>
              <a:t>La nuova domanda di montagna</a:t>
            </a:r>
            <a:r>
              <a:rPr lang="it-IT" sz="2800" dirty="0" smtClean="0"/>
              <a:t> </a:t>
            </a:r>
          </a:p>
        </p:txBody>
      </p:sp>
      <p:pic>
        <p:nvPicPr>
          <p:cNvPr id="29698" name="Picture 2" descr="E:\figure accademia\TURISMO DOLCE CIPR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00108"/>
            <a:ext cx="9144000" cy="5857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eaLnBrk="1" hangingPunct="1"/>
            <a:r>
              <a:rPr lang="it-IT" sz="3600" dirty="0" smtClean="0"/>
              <a:t>La nuova “offerta di montagna”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483" name="Picture 5" descr="albergodiffu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6305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AutoShape 2" descr="Risultati immagini per ost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4" name="AutoShape 4" descr="Risultati immagini per ost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it-IT" dirty="0" smtClean="0"/>
              <a:t>Oltre al turismo: la green economy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928670"/>
            <a:ext cx="9001156" cy="5929330"/>
          </a:xfrm>
        </p:spPr>
        <p:txBody>
          <a:bodyPr/>
          <a:lstStyle/>
          <a:p>
            <a:r>
              <a:rPr lang="it-IT" sz="2800" dirty="0" smtClean="0"/>
              <a:t>La prevenzione del rischio idro-geologico</a:t>
            </a:r>
          </a:p>
          <a:p>
            <a:r>
              <a:rPr lang="it-IT" sz="2800" dirty="0" smtClean="0"/>
              <a:t>L’approvvigionamento idrico della pianura</a:t>
            </a:r>
          </a:p>
          <a:p>
            <a:r>
              <a:rPr lang="it-IT" sz="2800" dirty="0" smtClean="0"/>
              <a:t>Le fonti di energia rinnovabili (idroelettrico, biomassa)</a:t>
            </a:r>
          </a:p>
          <a:p>
            <a:r>
              <a:rPr lang="it-IT" sz="2800" dirty="0" smtClean="0"/>
              <a:t>Le produzioni di qualità: agricoltura, viti-vinicoltura, frutticoltura, allevamento, boschi e filiera del legno, artigianato</a:t>
            </a:r>
          </a:p>
          <a:p>
            <a:r>
              <a:rPr lang="it-IT" sz="2800" dirty="0" smtClean="0">
                <a:solidFill>
                  <a:srgbClr val="FFFF00"/>
                </a:solidFill>
              </a:rPr>
              <a:t>Tecnologie appropriate</a:t>
            </a:r>
            <a:r>
              <a:rPr lang="it-IT" sz="2800" dirty="0" smtClean="0"/>
              <a:t> </a:t>
            </a:r>
          </a:p>
          <a:p>
            <a:r>
              <a:rPr lang="it-IT" sz="2800" dirty="0" smtClean="0"/>
              <a:t>per uno </a:t>
            </a:r>
            <a:r>
              <a:rPr lang="it-IT" sz="2800" dirty="0" smtClean="0">
                <a:solidFill>
                  <a:srgbClr val="FFFF00"/>
                </a:solidFill>
              </a:rPr>
              <a:t>sviluppo integrat</a:t>
            </a:r>
            <a:r>
              <a:rPr lang="it-IT" dirty="0" smtClean="0">
                <a:solidFill>
                  <a:srgbClr val="FFFF00"/>
                </a:solidFill>
              </a:rPr>
              <a:t>o</a:t>
            </a:r>
          </a:p>
          <a:p>
            <a:pPr>
              <a:buNone/>
            </a:pPr>
            <a:r>
              <a:rPr lang="it-IT" sz="2000" dirty="0" smtClean="0"/>
              <a:t>Vedere: Massimo </a:t>
            </a:r>
            <a:r>
              <a:rPr lang="it-IT" sz="2000" dirty="0" err="1" smtClean="0"/>
              <a:t>Léveque</a:t>
            </a:r>
            <a:r>
              <a:rPr lang="it-IT" sz="2000" dirty="0" smtClean="0"/>
              <a:t> e altri, </a:t>
            </a:r>
            <a:r>
              <a:rPr lang="it-IT" sz="2000" i="1" dirty="0" smtClean="0"/>
              <a:t>La green economy in valle d’Aosta. Scenari e opportunità di sviluppo sostenibile in un’economia di montagna, </a:t>
            </a:r>
            <a:r>
              <a:rPr lang="it-IT" sz="2000" dirty="0" smtClean="0"/>
              <a:t>Codice  edizioni, 2013</a:t>
            </a:r>
            <a:r>
              <a:rPr lang="it-IT" dirty="0" smtClean="0"/>
              <a:t>. 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etta">
  <a:themeElements>
    <a:clrScheme name="Vetta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et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tta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tta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1395</TotalTime>
  <Words>796</Words>
  <Application>Microsoft Office PowerPoint</Application>
  <PresentationFormat>Presentazione su schermo (4:3)</PresentationFormat>
  <Paragraphs>98</Paragraphs>
  <Slides>21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3" baseType="lpstr">
      <vt:lpstr>Vetta</vt:lpstr>
      <vt:lpstr>Documento</vt:lpstr>
      <vt:lpstr> </vt:lpstr>
      <vt:lpstr>Cresce nel mondo l’ attenzione per la montagna</vt:lpstr>
      <vt:lpstr>    Il vantaggio competitivo della montagna nella crisi globale:  - La montagna può avere quello che oggi le manca  - La  pianura urbanizzata non può avere molti beni  che oggi solo la montagna può offrire  “NUOVA CENTRALITA’ DELLA MONTAGNA” (Aldo Bonomi)   </vt:lpstr>
      <vt:lpstr>La nuova “domanda di montagna”</vt:lpstr>
      <vt:lpstr>Nuovi iscritti nelle anagrafi comunali 2009-2011</vt:lpstr>
      <vt:lpstr>Nuovi iscritti 2009-2011 in percentuale della popolazione residente</vt:lpstr>
      <vt:lpstr>La nuova domanda di montagna </vt:lpstr>
      <vt:lpstr>La nuova “offerta di montagna”</vt:lpstr>
      <vt:lpstr>Oltre al turismo: la green economy</vt:lpstr>
      <vt:lpstr>Gestalp (Sampeyre  e altri comuni della valle Varaita – CN) Acqua + boschi + carni tipiche locali = 11 occupati (2013-2015).  Previsti a regime(2018): 22 occupati</vt:lpstr>
      <vt:lpstr>Diapositiva 11</vt:lpstr>
      <vt:lpstr>Cura e ripristino</vt:lpstr>
      <vt:lpstr>Teglio (Sondrio)  Il ritorno del grano saraceno </vt:lpstr>
      <vt:lpstr>Diapositiva 14</vt:lpstr>
      <vt:lpstr>Diapositiva 15</vt:lpstr>
      <vt:lpstr>Due diverse strategie di sviluppo</vt:lpstr>
      <vt:lpstr>Il circuito virtuoso della montagna vivibile</vt:lpstr>
      <vt:lpstr>Alla base di tutto:  l’uso sostenibile della terra</vt:lpstr>
      <vt:lpstr>Il paesaggio è ciò che mangiamo</vt:lpstr>
      <vt:lpstr>L’unione fa la forza</vt:lpstr>
      <vt:lpstr>Una nuova resistenza?</vt:lpstr>
    </vt:vector>
  </TitlesOfParts>
  <Company>POLITECNICO DI TORINO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Dislivelli e DITer Convegno: CITTA’ E MONTAGNA: DUE FACCE DI UN SOLO MONDO. Vivere la montagna nel terzo millennio. Torino, 3 dicembre 2010</dc:title>
  <dc:creator>UTENTE</dc:creator>
  <cp:lastModifiedBy>utente</cp:lastModifiedBy>
  <cp:revision>92</cp:revision>
  <dcterms:created xsi:type="dcterms:W3CDTF">2010-12-02T15:53:44Z</dcterms:created>
  <dcterms:modified xsi:type="dcterms:W3CDTF">2016-03-31T13:21:16Z</dcterms:modified>
</cp:coreProperties>
</file>